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280" r:id="rId3"/>
    <p:sldId id="2664" r:id="rId5"/>
    <p:sldId id="2665" r:id="rId6"/>
    <p:sldId id="2700" r:id="rId7"/>
    <p:sldId id="2702" r:id="rId8"/>
    <p:sldId id="2706" r:id="rId9"/>
    <p:sldId id="2671" r:id="rId10"/>
    <p:sldId id="2698" r:id="rId11"/>
    <p:sldId id="2699" r:id="rId12"/>
    <p:sldId id="2701" r:id="rId13"/>
    <p:sldId id="2703" r:id="rId14"/>
    <p:sldId id="2704" r:id="rId15"/>
    <p:sldId id="2705" r:id="rId16"/>
    <p:sldId id="2695" r:id="rId17"/>
    <p:sldId id="2667" r:id="rId18"/>
    <p:sldId id="2674" r:id="rId19"/>
    <p:sldId id="2677" r:id="rId20"/>
    <p:sldId id="2678" r:id="rId21"/>
    <p:sldId id="2683" r:id="rId22"/>
    <p:sldId id="2725" r:id="rId23"/>
    <p:sldId id="2726" r:id="rId24"/>
    <p:sldId id="2727" r:id="rId25"/>
    <p:sldId id="2728" r:id="rId26"/>
    <p:sldId id="2666" r:id="rId27"/>
    <p:sldId id="2670" r:id="rId28"/>
    <p:sldId id="2668" r:id="rId29"/>
    <p:sldId id="2686" r:id="rId30"/>
    <p:sldId id="2688" r:id="rId31"/>
    <p:sldId id="2689" r:id="rId32"/>
    <p:sldId id="2707" r:id="rId33"/>
    <p:sldId id="2708" r:id="rId34"/>
    <p:sldId id="2709" r:id="rId35"/>
    <p:sldId id="2710" r:id="rId36"/>
    <p:sldId id="2711" r:id="rId37"/>
    <p:sldId id="2712" r:id="rId38"/>
    <p:sldId id="2693" r:id="rId39"/>
    <p:sldId id="2669" r:id="rId40"/>
    <p:sldId id="2723" r:id="rId41"/>
    <p:sldId id="2679" r:id="rId42"/>
    <p:sldId id="2680" r:id="rId43"/>
    <p:sldId id="2684" r:id="rId44"/>
    <p:sldId id="1793" r:id="rId45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等线" panose="02010600030101010101" charset="-122"/>
      <p:regular r:id="rId60"/>
    </p:embeddedFont>
    <p:embeddedFont>
      <p:font typeface="等线 Light" panose="02010600030101010101" charset="-122"/>
      <p:regular r:id="rId61"/>
    </p:embeddedFont>
    <p:embeddedFont>
      <p:font typeface="Calibri Light" panose="020F0302020204030204" charset="0"/>
      <p:regular r:id="rId62"/>
      <p: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5B951791-46B8-4E99-869E-1E78BB9E7FED}">
          <p14:sldIdLst>
            <p14:sldId id="280"/>
            <p14:sldId id="2664"/>
          </p14:sldIdLst>
        </p14:section>
        <p14:section name="实验背景" id="{AC082BCA-9DD2-4AAB-B684-333DC0577824}">
          <p14:sldIdLst>
            <p14:sldId id="2665"/>
            <p14:sldId id="2700"/>
            <p14:sldId id="2702"/>
            <p14:sldId id="2706"/>
            <p14:sldId id="2671"/>
            <p14:sldId id="2698"/>
            <p14:sldId id="2699"/>
            <p14:sldId id="2701"/>
            <p14:sldId id="2703"/>
            <p14:sldId id="2704"/>
            <p14:sldId id="2705"/>
            <p14:sldId id="2695"/>
          </p14:sldIdLst>
        </p14:section>
        <p14:section name="实验原理" id="{627BFA06-6DA9-431B-8DE5-078FF271E989}">
          <p14:sldIdLst>
            <p14:sldId id="2667"/>
            <p14:sldId id="2674"/>
            <p14:sldId id="2677"/>
            <p14:sldId id="2678"/>
            <p14:sldId id="2683"/>
            <p14:sldId id="2725"/>
            <p14:sldId id="2726"/>
            <p14:sldId id="2727"/>
            <p14:sldId id="2728"/>
          </p14:sldIdLst>
        </p14:section>
        <p14:section name="实验目的" id="{DE306793-6639-4A76-BE17-45951295D97A}">
          <p14:sldIdLst>
            <p14:sldId id="2666"/>
            <p14:sldId id="2670"/>
          </p14:sldIdLst>
        </p14:section>
        <p14:section name="实验内容" id="{B11232D2-9ECB-479F-8765-31209E75E579}">
          <p14:sldIdLst>
            <p14:sldId id="2668"/>
            <p14:sldId id="2686"/>
            <p14:sldId id="2688"/>
            <p14:sldId id="2689"/>
            <p14:sldId id="2707"/>
            <p14:sldId id="2708"/>
            <p14:sldId id="2709"/>
            <p14:sldId id="2710"/>
            <p14:sldId id="2711"/>
            <p14:sldId id="2712"/>
            <p14:sldId id="2693"/>
          </p14:sldIdLst>
        </p14:section>
        <p14:section name="评分标准" id="{6BECC057-634B-45C6-BE6C-E46786E34B1D}">
          <p14:sldIdLst>
            <p14:sldId id="2669"/>
            <p14:sldId id="2723"/>
            <p14:sldId id="2679"/>
            <p14:sldId id="2680"/>
            <p14:sldId id="2684"/>
          </p14:sldIdLst>
        </p14:section>
        <p14:section name="结尾" id="{374CA94C-E43F-4F37-87A4-9EAE7C39FA01}">
          <p14:sldIdLst>
            <p14:sldId id="179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earow zs" initials="H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DFDD"/>
    <a:srgbClr val="FFDDAB"/>
    <a:srgbClr val="FFC877"/>
    <a:srgbClr val="FFE733"/>
    <a:srgbClr val="D9EAD3"/>
    <a:srgbClr val="000000"/>
    <a:srgbClr val="64944E"/>
    <a:srgbClr val="F27E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 autoAdjust="0"/>
    <p:restoredTop sz="92212" autoAdjust="0"/>
  </p:normalViewPr>
  <p:slideViewPr>
    <p:cSldViewPr snapToGrid="0">
      <p:cViewPr varScale="1">
        <p:scale>
          <a:sx n="86" d="100"/>
          <a:sy n="86" d="100"/>
        </p:scale>
        <p:origin x="12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8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font" Target="fonts/font13.fntdata"/><Relationship Id="rId62" Type="http://schemas.openxmlformats.org/officeDocument/2006/relationships/font" Target="fonts/font12.fntdata"/><Relationship Id="rId61" Type="http://schemas.openxmlformats.org/officeDocument/2006/relationships/font" Target="fonts/font11.fntdata"/><Relationship Id="rId60" Type="http://schemas.openxmlformats.org/officeDocument/2006/relationships/font" Target="fonts/font10.fntdata"/><Relationship Id="rId6" Type="http://schemas.openxmlformats.org/officeDocument/2006/relationships/slide" Target="slides/slide3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FE61-836D-4A09-BEC1-9E69A4C5C6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9BDDC-06B1-446D-A4AF-B4CFB225D0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2971"/>
            <a:ext cx="9144000" cy="256352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80"/>
            <a:ext cx="9144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342975" y="733947"/>
            <a:ext cx="1714910" cy="235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8216" y="371934"/>
            <a:ext cx="2374420" cy="3258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399824" y="2067592"/>
            <a:ext cx="6361439" cy="668709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"/>
            <a:ext cx="4286614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1285694" y="1285124"/>
            <a:ext cx="6858002" cy="4286614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33388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1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33388" y="6411397"/>
            <a:ext cx="1906960" cy="223285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34901" y="319911"/>
            <a:ext cx="1476917" cy="34860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143" y="122428"/>
            <a:ext cx="419946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332187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9109713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pytorch.org/tutorials/intermediate/seq2seq_translation_tutorial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41647" y="3885208"/>
            <a:ext cx="7260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</a:rPr>
              <a:t>实验二：序列到序列生成任务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98790" y="5390973"/>
            <a:ext cx="5346414" cy="45085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100" dirty="0">
                <a:solidFill>
                  <a:schemeClr val="bg1"/>
                </a:solidFill>
                <a:latin typeface="+mn-lt"/>
                <a:ea typeface="+mn-ea"/>
              </a:rPr>
              <a:t>                          助教：郝浚霄</a:t>
            </a:r>
            <a:r>
              <a:rPr lang="en-US" altLang="zh-CN" spc="-100" dirty="0">
                <a:solidFill>
                  <a:schemeClr val="bg1"/>
                </a:solidFill>
                <a:latin typeface="+mn-lt"/>
                <a:ea typeface="+mn-ea"/>
              </a:rPr>
              <a:t>		</a:t>
            </a:r>
            <a:r>
              <a:rPr lang="zh-CN" altLang="en-US" spc="-100" dirty="0">
                <a:solidFill>
                  <a:schemeClr val="bg1"/>
                </a:solidFill>
                <a:latin typeface="+mn-ea"/>
                <a:ea typeface="+mn-ea"/>
              </a:rPr>
              <a:t>时间：</a:t>
            </a:r>
            <a:r>
              <a:rPr lang="en-US" altLang="zh-CN" spc="-100" dirty="0">
                <a:solidFill>
                  <a:schemeClr val="bg1"/>
                </a:solidFill>
                <a:latin typeface="+mn-ea"/>
                <a:ea typeface="+mn-ea"/>
              </a:rPr>
              <a:t>2025-04-16</a:t>
            </a:r>
            <a:endParaRPr lang="en-US" altLang="zh-CN" spc="-1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700" y="4475550"/>
            <a:ext cx="2982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表格到文本生成</a:t>
            </a:r>
            <a:endParaRPr lang="zh-CN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  <a:endParaRPr lang="zh-CN" altLang="en-US" dirty="0"/>
          </a:p>
        </p:txBody>
      </p:sp>
      <p:graphicFrame>
        <p:nvGraphicFramePr>
          <p:cNvPr id="15" name="表格 4"/>
          <p:cNvGraphicFramePr>
            <a:graphicFrameLocks noGrp="1"/>
          </p:cNvGraphicFramePr>
          <p:nvPr/>
        </p:nvGraphicFramePr>
        <p:xfrm>
          <a:off x="617163" y="1994789"/>
          <a:ext cx="3349119" cy="3282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373"/>
                <a:gridCol w="1116373"/>
                <a:gridCol w="1116373"/>
              </a:tblGrid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内容占位符 1"/>
          <p:cNvSpPr txBox="1"/>
          <p:nvPr/>
        </p:nvSpPr>
        <p:spPr>
          <a:xfrm>
            <a:off x="5087473" y="2647235"/>
            <a:ext cx="3750787" cy="2702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小张今年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岁，是计算机学院的学生；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岁的小李是自动化学院的学生；小王是学数学的，年龄是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4216722" y="3470243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0046" y="1042594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思考：训练模型解决指定任务，任务输入为数据表，输出为表格的描述文本，应该训练怎样的的模型解决这个任务？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1429" y="5277637"/>
            <a:ext cx="79835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一种解决方案：把这个任务转化为普通的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生成任务，这样就可以用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Deocer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架构解决问题。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  <a:endParaRPr lang="zh-CN" altLang="en-US" dirty="0"/>
          </a:p>
        </p:txBody>
      </p:sp>
      <p:sp>
        <p:nvSpPr>
          <p:cNvPr id="14" name="Text Placeholder 33"/>
          <p:cNvSpPr txBox="1"/>
          <p:nvPr/>
        </p:nvSpPr>
        <p:spPr>
          <a:xfrm>
            <a:off x="633089" y="1126076"/>
            <a:ext cx="7877821" cy="9134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想要把上述任务转化成普通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任务，需要对结构化数据做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48988" y="29557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/>
                <a:gridCol w="937764"/>
                <a:gridCol w="937764"/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箭头: 右 4"/>
          <p:cNvSpPr/>
          <p:nvPr/>
        </p:nvSpPr>
        <p:spPr>
          <a:xfrm>
            <a:off x="3781622" y="42354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1"/>
          <p:cNvSpPr txBox="1"/>
          <p:nvPr/>
        </p:nvSpPr>
        <p:spPr>
          <a:xfrm>
            <a:off x="4847451" y="3634358"/>
            <a:ext cx="3750787" cy="18781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，小李，自动化，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，小王，数学，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0046" y="2266785"/>
            <a:ext cx="820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最直接的想法：把表格按行（或按列）展开，变成一个序列。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17163" y="23588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/>
                <a:gridCol w="937764"/>
                <a:gridCol w="937764"/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箭头: 右 4"/>
          <p:cNvSpPr/>
          <p:nvPr/>
        </p:nvSpPr>
        <p:spPr>
          <a:xfrm>
            <a:off x="3849797" y="36385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1"/>
          <p:cNvSpPr txBox="1"/>
          <p:nvPr/>
        </p:nvSpPr>
        <p:spPr>
          <a:xfrm>
            <a:off x="4915626" y="3037458"/>
            <a:ext cx="3750787" cy="18781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，小李，自动化，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，小王，数学，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2900" y="3092450"/>
            <a:ext cx="793750" cy="74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 rot="16200000">
            <a:off x="1882820" y="2841667"/>
            <a:ext cx="257706" cy="2438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 rot="10800000">
            <a:off x="1355194" y="3345170"/>
            <a:ext cx="257706" cy="2438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25029" y="3438903"/>
            <a:ext cx="1123223" cy="483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0046" y="1167305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直接展开存在的问题：展开序列中的</a:t>
            </a:r>
            <a:r>
              <a:rPr lang="en-US" altLang="zh-CN" sz="2400" b="1" dirty="0">
                <a:solidFill>
                  <a:srgbClr val="5C8F45"/>
                </a:solidFill>
              </a:rPr>
              <a:t>token</a:t>
            </a:r>
            <a:r>
              <a:rPr lang="zh-CN" altLang="en-US" sz="2400" b="1" dirty="0">
                <a:solidFill>
                  <a:srgbClr val="5C8F45"/>
                </a:solidFill>
              </a:rPr>
              <a:t>只保留了内容信息，失去了结构信息。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077" y="1385188"/>
            <a:ext cx="4990509" cy="251894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343651" y="1666048"/>
            <a:ext cx="2192476" cy="2029652"/>
            <a:chOff x="868378" y="4867444"/>
            <a:chExt cx="2047556" cy="1045223"/>
          </a:xfrm>
        </p:grpSpPr>
        <p:sp>
          <p:nvSpPr>
            <p:cNvPr id="16" name="矩形: 圆角 15"/>
            <p:cNvSpPr/>
            <p:nvPr/>
          </p:nvSpPr>
          <p:spPr>
            <a:xfrm>
              <a:off x="868378" y="4867444"/>
              <a:ext cx="2047556" cy="1045223"/>
            </a:xfrm>
            <a:prstGeom prst="roundRect">
              <a:avLst/>
            </a:prstGeom>
            <a:noFill/>
            <a:ln w="28575">
              <a:solidFill>
                <a:srgbClr val="D9EA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68378" y="4941472"/>
              <a:ext cx="2047556" cy="86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5C8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数据的结构越复杂，结构信息越重要！</a:t>
              </a:r>
              <a:endParaRPr lang="zh-CN" altLang="en-US" sz="2400" b="1" dirty="0">
                <a:solidFill>
                  <a:srgbClr val="5C8F4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箭头: 右 17"/>
          <p:cNvSpPr/>
          <p:nvPr/>
        </p:nvSpPr>
        <p:spPr>
          <a:xfrm>
            <a:off x="5388586" y="2404595"/>
            <a:ext cx="631213" cy="480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Placeholder 33"/>
          <p:cNvSpPr txBox="1"/>
          <p:nvPr/>
        </p:nvSpPr>
        <p:spPr>
          <a:xfrm>
            <a:off x="633089" y="4226745"/>
            <a:ext cx="7877821" cy="139358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如何对结构化数据进行有效的结构编码，是这个领域的领域问题之一。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如果能在编码数据内容基础上，更好地对数据的结构进行建模，训练出来的模型的表现会更好。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  <a:endParaRPr lang="zh-CN" altLang="en-US" dirty="0"/>
          </a:p>
        </p:txBody>
      </p:sp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661613" y="25112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/>
                <a:gridCol w="937764"/>
                <a:gridCol w="937764"/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箭头: 右 10"/>
          <p:cNvSpPr/>
          <p:nvPr/>
        </p:nvSpPr>
        <p:spPr>
          <a:xfrm>
            <a:off x="3837097" y="37909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"/>
          <p:cNvSpPr txBox="1"/>
          <p:nvPr/>
        </p:nvSpPr>
        <p:spPr>
          <a:xfrm>
            <a:off x="4840187" y="3327164"/>
            <a:ext cx="4152174" cy="18877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;19)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;20)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;21)}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8705" y="1227589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对结构进行编码的例子：以（姓名</a:t>
            </a:r>
            <a:r>
              <a:rPr lang="en-US" altLang="zh-CN" sz="2400" b="1" dirty="0">
                <a:solidFill>
                  <a:srgbClr val="5C8F45"/>
                </a:solidFill>
              </a:rPr>
              <a:t>; </a:t>
            </a:r>
            <a:r>
              <a:rPr lang="zh-CN" altLang="en-US" sz="2400" b="1" dirty="0">
                <a:solidFill>
                  <a:srgbClr val="5C8F45"/>
                </a:solidFill>
              </a:rPr>
              <a:t>标签类型</a:t>
            </a:r>
            <a:r>
              <a:rPr lang="en-US" altLang="zh-CN" sz="2400" b="1" dirty="0">
                <a:solidFill>
                  <a:srgbClr val="5C8F45"/>
                </a:solidFill>
              </a:rPr>
              <a:t>; </a:t>
            </a:r>
            <a:r>
              <a:rPr lang="zh-CN" altLang="en-US" sz="2400" b="1" dirty="0">
                <a:solidFill>
                  <a:srgbClr val="5C8F45"/>
                </a:solidFill>
              </a:rPr>
              <a:t>标签内容）这样三元组的方式对表格序列化。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实验原理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Encoder-Decoder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937" y="3194820"/>
            <a:ext cx="6202118" cy="26916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 Placeholder 33"/>
          <p:cNvSpPr txBox="1"/>
          <p:nvPr/>
        </p:nvSpPr>
        <p:spPr>
          <a:xfrm>
            <a:off x="633085" y="1103216"/>
            <a:ext cx="7877821" cy="171758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编解码器（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）架构适用于输入和输出均为序列的任务，其由编码器和解码器两部分构成。编码器对输入序列编码，得到一个或一组表示向量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，该向量涵盖了输入序列的语义信息；解码器用表示向量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初始化，解码出对应的目标序列。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8396" y="2718214"/>
            <a:ext cx="2537361" cy="3200978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Encoder-Decoder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572000" y="1355408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488332" y="177039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488332" y="2822741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488332" y="3962276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>
            <a:stCxn id="35" idx="6"/>
          </p:cNvCxnSpPr>
          <p:nvPr/>
        </p:nvCxnSpPr>
        <p:spPr>
          <a:xfrm flipV="1">
            <a:off x="4650332" y="184659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39" name="直接连接符 38"/>
          <p:cNvCxnSpPr>
            <a:endCxn id="36" idx="2"/>
          </p:cNvCxnSpPr>
          <p:nvPr/>
        </p:nvCxnSpPr>
        <p:spPr>
          <a:xfrm>
            <a:off x="3810000" y="2903740"/>
            <a:ext cx="678332" cy="1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stCxn id="37" idx="6"/>
          </p:cNvCxnSpPr>
          <p:nvPr/>
        </p:nvCxnSpPr>
        <p:spPr>
          <a:xfrm>
            <a:off x="4650332" y="4043276"/>
            <a:ext cx="683668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7" name="椭圆 46"/>
          <p:cNvSpPr/>
          <p:nvPr/>
        </p:nvSpPr>
        <p:spPr>
          <a:xfrm>
            <a:off x="4491000" y="4933625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>
            <a:endCxn id="47" idx="2"/>
          </p:cNvCxnSpPr>
          <p:nvPr/>
        </p:nvCxnSpPr>
        <p:spPr>
          <a:xfrm>
            <a:off x="3812668" y="5014624"/>
            <a:ext cx="678332" cy="1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50" name="文本框 49"/>
          <p:cNvSpPr txBox="1"/>
          <p:nvPr/>
        </p:nvSpPr>
        <p:spPr>
          <a:xfrm>
            <a:off x="5430943" y="1708090"/>
            <a:ext cx="82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5C8F45"/>
                </a:solidFill>
              </a:rPr>
              <a:t>RNN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31870" y="2757030"/>
            <a:ext cx="10916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 i="1" dirty="0">
                <a:solidFill>
                  <a:srgbClr val="5C8F45"/>
                </a:solidFill>
              </a:rPr>
              <a:t>LSTM, GRU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30943" y="3904776"/>
            <a:ext cx="11957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5C8F45"/>
                </a:solidFill>
              </a:rPr>
              <a:t>Transformer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432052" y="4850039"/>
            <a:ext cx="16715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5C8F45"/>
                </a:solidFill>
              </a:rPr>
              <a:t>PLM </a:t>
            </a:r>
            <a:endParaRPr lang="en-US" altLang="zh-CN" b="1" i="1" dirty="0">
              <a:solidFill>
                <a:srgbClr val="5C8F45"/>
              </a:solidFill>
            </a:endParaRPr>
          </a:p>
          <a:p>
            <a:pPr algn="ctr"/>
            <a:r>
              <a:rPr lang="en-US" altLang="zh-CN" b="1" i="1" dirty="0">
                <a:solidFill>
                  <a:srgbClr val="5C8F45"/>
                </a:solidFill>
              </a:rPr>
              <a:t>(BART, T5, MASS)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814" y="1139241"/>
            <a:ext cx="3137186" cy="1414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2854" b="3521"/>
          <a:stretch>
            <a:fillRect/>
          </a:stretch>
        </p:blipFill>
        <p:spPr>
          <a:xfrm>
            <a:off x="433388" y="846006"/>
            <a:ext cx="2971502" cy="18055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" y="3254821"/>
            <a:ext cx="4118626" cy="1595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Attention</a:t>
            </a:r>
            <a:r>
              <a:rPr lang="zh-CN" altLang="en-US" dirty="0"/>
              <a:t>机制</a:t>
            </a:r>
            <a:endParaRPr lang="zh-CN" altLang="en-US" dirty="0"/>
          </a:p>
        </p:txBody>
      </p:sp>
      <p:sp>
        <p:nvSpPr>
          <p:cNvPr id="8" name="Text Placeholder 33"/>
          <p:cNvSpPr txBox="1"/>
          <p:nvPr/>
        </p:nvSpPr>
        <p:spPr>
          <a:xfrm>
            <a:off x="571487" y="1106573"/>
            <a:ext cx="8001024" cy="21507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）是一种广泛应用于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架构的方法。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使得模型在解码的不同时刻可以有侧重地关注输入序列的不同部分，从而提升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任务的表现。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09970" y="3634666"/>
            <a:ext cx="6524059" cy="2128293"/>
            <a:chOff x="1309966" y="3348916"/>
            <a:chExt cx="6524059" cy="21282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309966" y="3348916"/>
              <a:ext cx="6524059" cy="2128293"/>
              <a:chOff x="1309968" y="3564412"/>
              <a:chExt cx="6524059" cy="212829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09968" y="3564412"/>
                <a:ext cx="6524059" cy="2128293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3622414" y="4581661"/>
                <a:ext cx="2260035" cy="299024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[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0.9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, 0.4, -0.2, 0,1, -0.3,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0.1 ]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4927276" y="4005063"/>
              <a:ext cx="955171" cy="299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Attention</a:t>
            </a:r>
            <a:r>
              <a:rPr lang="zh-CN" altLang="en-US" dirty="0"/>
              <a:t>机制</a:t>
            </a:r>
            <a:endParaRPr lang="zh-CN" altLang="en-US" dirty="0"/>
          </a:p>
        </p:txBody>
      </p:sp>
      <p:pic>
        <p:nvPicPr>
          <p:cNvPr id="2" name="图片 1"/>
          <p:cNvPicPr/>
          <p:nvPr/>
        </p:nvPicPr>
        <p:blipFill>
          <a:blip r:embed="rId1">
            <a:clrChange>
              <a:clrFrom>
                <a:srgbClr val="DCEDF2">
                  <a:alpha val="100000"/>
                </a:srgbClr>
              </a:clrFrom>
              <a:clrTo>
                <a:srgbClr val="DCEDF2">
                  <a:alpha val="100000"/>
                  <a:alpha val="0"/>
                </a:srgbClr>
              </a:clrTo>
            </a:clrChange>
            <a:lum contrast="18000"/>
          </a:blip>
          <a:stretch>
            <a:fillRect/>
          </a:stretch>
        </p:blipFill>
        <p:spPr>
          <a:xfrm>
            <a:off x="173355" y="1000760"/>
            <a:ext cx="5430520" cy="4710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80405" y="1000760"/>
                <a:ext cx="2918460" cy="4422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fontAlgn="auto">
                  <a:spcBef>
                    <a:spcPts val="600"/>
                  </a:spcBef>
                </a:pPr>
                <a:r>
                  <a:rPr lang="zh-CN" altLang="en-US" sz="2000"/>
                  <a:t>相似度求法：</a:t>
                </a:r>
                <a:endParaRPr lang="zh-CN" altLang="en-US" sz="2000"/>
              </a:p>
              <a:p>
                <a:pPr indent="0" fontAlgn="auto">
                  <a:spcBef>
                    <a:spcPts val="600"/>
                  </a:spcBef>
                </a:pPr>
                <a:r>
                  <a:rPr lang="zh-CN" altLang="en-US" sz="2000"/>
                  <a:t>（</a:t>
                </a:r>
                <a:r>
                  <a:rPr lang="en-US" altLang="zh-CN" sz="2000"/>
                  <a:t>1</a:t>
                </a:r>
                <a:r>
                  <a:rPr lang="zh-CN" altLang="en-US" sz="2000"/>
                  <a:t>）求两者的向量点积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𝑆𝑖𝑚𝑖𝑙𝑎𝑟𝑖𝑡𝑦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 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/>
              </a:p>
              <a:p>
                <a:pPr indent="0" fontAlgn="auto">
                  <a:spcBef>
                    <a:spcPts val="600"/>
                  </a:spcBef>
                </a:pPr>
                <a:r>
                  <a:rPr lang="zh-CN" altLang="en-US" sz="2000"/>
                  <a:t>（</a:t>
                </a:r>
                <a:r>
                  <a:rPr lang="en-US" altLang="zh-CN" sz="2000"/>
                  <a:t>2</a:t>
                </a:r>
                <a:r>
                  <a:rPr lang="zh-CN" altLang="en-US" sz="2000"/>
                  <a:t>）余弦相似度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𝑆𝑖𝑚𝑖𝑙𝑎𝑟𝑖𝑡𝑦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 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spcBef>
                    <a:spcPts val="600"/>
                  </a:spcBef>
                </a:pPr>
                <a:r>
                  <a:rPr lang="zh-CN" altLang="en-US" sz="2000"/>
                  <a:t>（</a:t>
                </a:r>
                <a:r>
                  <a:rPr lang="en-US" altLang="zh-CN" sz="2000"/>
                  <a:t>3</a:t>
                </a:r>
                <a:r>
                  <a:rPr lang="zh-CN" altLang="en-US" sz="2000"/>
                  <a:t>）引入一个额外的神</a:t>
                </a:r>
                <a:endParaRPr lang="zh-CN" altLang="en-US" sz="2000"/>
              </a:p>
              <a:p>
                <a:pPr indent="0" fontAlgn="auto">
                  <a:spcBef>
                    <a:spcPts val="600"/>
                  </a:spcBef>
                </a:pPr>
                <a:r>
                  <a:rPr lang="zh-CN" altLang="en-US" sz="2000"/>
                  <a:t>经网络来求值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𝑆𝑖𝑚𝑖𝑙𝑎𝑟𝑖𝑡𝑦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 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𝑀𝐿𝑃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 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05" y="1000760"/>
                <a:ext cx="2918460" cy="4422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88845" y="5770880"/>
                <a:ext cx="5224145" cy="561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845" y="5770880"/>
                <a:ext cx="5224145" cy="5613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2446919" y="941509"/>
            <a:ext cx="714375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4225751" y="1764546"/>
            <a:ext cx="692497" cy="3389389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>
              <a:defRPr/>
            </a:pPr>
            <a:r>
              <a:rPr lang="zh-CN" altLang="en-US" sz="3300" b="1" spc="150" dirty="0">
                <a:solidFill>
                  <a:schemeClr val="tx2"/>
                </a:solidFill>
                <a:cs typeface="+mn-ea"/>
                <a:sym typeface="+mn-lt"/>
              </a:rPr>
              <a:t>目录 </a:t>
            </a:r>
            <a:r>
              <a:rPr lang="en-US" altLang="zh-CN" sz="3300" b="1" spc="15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|</a:t>
            </a:r>
            <a:r>
              <a:rPr lang="en-US" altLang="zh-CN" sz="3300" b="1" spc="15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altLang="zh-CN" sz="3300" b="1" spc="150" dirty="0">
                <a:cs typeface="+mn-ea"/>
                <a:sym typeface="+mn-lt"/>
              </a:rPr>
              <a:t>CONTENTS</a:t>
            </a:r>
            <a:endParaRPr lang="en-US" altLang="zh-CN" sz="3300" b="1" spc="150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08016" y="1641725"/>
            <a:ext cx="1782703" cy="3574549"/>
            <a:chOff x="6597449" y="1148208"/>
            <a:chExt cx="2376937" cy="4766065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76937" cy="620713"/>
              <a:chOff x="5855427" y="1647453"/>
              <a:chExt cx="2376937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实验背景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376937" cy="620713"/>
              <a:chOff x="5855427" y="1647453"/>
              <a:chExt cx="2376937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实验原理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76937" cy="620713"/>
              <a:chOff x="5855427" y="1647453"/>
              <a:chExt cx="2376937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实验目的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76936" cy="620713"/>
              <a:chOff x="5855427" y="1647453"/>
              <a:chExt cx="2376936" cy="620713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6549851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实验内容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2376937" cy="620713"/>
              <a:chOff x="5855427" y="1647453"/>
              <a:chExt cx="2376937" cy="62071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评分标准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5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388" y="250055"/>
            <a:ext cx="6482886" cy="478155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dirty="0"/>
              <a:t>拓展：其他思路</a:t>
            </a:r>
            <a:endParaRPr dirty="0"/>
          </a:p>
        </p:txBody>
      </p:sp>
      <p:sp>
        <p:nvSpPr>
          <p:cNvPr id="3" name="Text Placeholder 33"/>
          <p:cNvSpPr txBox="1"/>
          <p:nvPr/>
        </p:nvSpPr>
        <p:spPr>
          <a:xfrm>
            <a:off x="320675" y="1097194"/>
            <a:ext cx="8502650" cy="111950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indent="0">
              <a:buFont typeface="Wingdings" panose="05000000000000000000" pitchFamily="2" charset="2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altLang="zh-CN" sz="2000" b="1" i="1" dirty="0">
              <a:solidFill>
                <a:srgbClr val="5C8F4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3440" y="1293495"/>
            <a:ext cx="7188200" cy="3015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/>
              <a:t>除了使用经典seq2seq方法实现结构化数据到文本生成任务，也有其他实现该任务的思路，比如：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/>
              <a:t>借助预训练语言模型，使用基于</a:t>
            </a:r>
            <a:r>
              <a:rPr lang="en-US" altLang="zh-CN" sz="2400"/>
              <a:t>prompt</a:t>
            </a:r>
            <a:r>
              <a:rPr lang="zh-CN" altLang="en-US" sz="2400"/>
              <a:t>的方法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/>
              <a:t>多模态领域的方法（将表格视为图像数据）</a:t>
            </a:r>
            <a:endParaRPr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388" y="250055"/>
            <a:ext cx="6482886" cy="478155"/>
          </a:xfrm>
        </p:spPr>
        <p:txBody>
          <a:bodyPr/>
          <a:p>
            <a:r>
              <a:rPr lang="en-US" altLang="zh-CN" dirty="0">
                <a:sym typeface="+mn-ea"/>
              </a:rPr>
              <a:t>2.3.1 </a:t>
            </a:r>
            <a:r>
              <a:rPr dirty="0">
                <a:sym typeface="+mn-ea"/>
              </a:rPr>
              <a:t>拓展：基于提示的方法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3705" y="728345"/>
            <a:ext cx="9258300" cy="1419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检索增强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提示调优</a:t>
            </a:r>
            <a:endParaRPr lang="zh-CN" altLang="en-US" sz="24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）从训练数据中检索最相似的示例</a:t>
            </a:r>
            <a:endParaRPr lang="zh-CN" altLang="en-US" sz="2000">
              <a:sym typeface="+mn-ea"/>
            </a:endParaRPr>
          </a:p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）学习最适合当前任务的连续提示</a:t>
            </a:r>
            <a:endParaRPr lang="zh-CN" altLang="en-US" sz="2000">
              <a:sym typeface="+mn-ea"/>
            </a:endParaRPr>
          </a:p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）应用模块化方法用特定属性的模块化提示替换连续提示</a:t>
            </a:r>
            <a:endParaRPr lang="zh-CN" altLang="en-US" sz="20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5820" y="2748280"/>
            <a:ext cx="5206365" cy="3511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388" y="250055"/>
            <a:ext cx="6482886" cy="478155"/>
          </a:xfrm>
        </p:spPr>
        <p:txBody>
          <a:bodyPr/>
          <a:p>
            <a:r>
              <a:rPr lang="en-US" altLang="zh-CN" dirty="0">
                <a:sym typeface="+mn-ea"/>
              </a:rPr>
              <a:t>2.3.1 </a:t>
            </a:r>
            <a:r>
              <a:rPr dirty="0">
                <a:sym typeface="+mn-ea"/>
              </a:rPr>
              <a:t>拓展：基于提示的方法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5585" y="857250"/>
            <a:ext cx="9258300" cy="814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检索增强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提示调优</a:t>
            </a:r>
            <a:endParaRPr lang="zh-CN" altLang="en-US" sz="24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585" y="1542415"/>
            <a:ext cx="3764915" cy="2477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spcBef>
                <a:spcPts val="600"/>
              </a:spcBef>
              <a:buClr>
                <a:srgbClr val="006C39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采用</a:t>
            </a:r>
            <a:r>
              <a:rPr lang="en-US" altLang="zh-CN" sz="2000">
                <a:solidFill>
                  <a:schemeClr val="tx2"/>
                </a:solidFill>
                <a:sym typeface="+mn-ea"/>
              </a:rPr>
              <a:t>p</a:t>
            </a:r>
            <a:r>
              <a:rPr lang="en-US" altLang="zh-CN" sz="2000">
                <a:solidFill>
                  <a:schemeClr val="tx2"/>
                </a:solidFill>
                <a:sym typeface="+mn-ea"/>
              </a:rPr>
              <a:t>rompt tuning</a:t>
            </a:r>
            <a:r>
              <a:rPr lang="zh-CN" altLang="en-US" sz="2000">
                <a:sym typeface="+mn-ea"/>
              </a:rPr>
              <a:t>提示调整方法，冻结</a:t>
            </a:r>
            <a:r>
              <a:rPr lang="en-US" altLang="zh-CN" sz="2000">
                <a:sym typeface="+mn-ea"/>
              </a:rPr>
              <a:t> PLM </a:t>
            </a:r>
            <a:r>
              <a:rPr lang="zh-CN" altLang="en-US" sz="2000">
                <a:sym typeface="+mn-ea"/>
              </a:rPr>
              <a:t>参数，端到端训练连续提示嵌入矩阵。</a:t>
            </a:r>
            <a:endParaRPr lang="zh-CN" altLang="en-US" sz="2000"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600"/>
              </a:spcBef>
              <a:buClr>
                <a:srgbClr val="006C39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引入模块化提示，根据不同输入数据类型设置单独提示，每个提示都与支撑特定关键场景的不同属性集相一致。</a:t>
            </a:r>
            <a:endParaRPr lang="zh-CN" altLang="en-US" sz="20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0" y="1800860"/>
            <a:ext cx="4689475" cy="3079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99865" y="3034665"/>
            <a:ext cx="1562735" cy="722630"/>
          </a:xfrm>
          <a:prstGeom prst="rect">
            <a:avLst/>
          </a:prstGeom>
          <a:ln w="3492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0535" y="5345430"/>
            <a:ext cx="79349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原论文：</a:t>
            </a:r>
            <a:r>
              <a:rPr lang="en-US" altLang="zh-CN" sz="1400"/>
              <a:t>Feng R, Hong X, Jobanputra M, et al. Retrieval-augmented modular prompt tuning for low-resource data-to-text generation[C]//Proceedings of the 2024 Joint International Conference on Computational Linguistics, Language Resources and Evaluation (LREC-COLING 2024). 2024: 14053-14062.</a:t>
            </a:r>
            <a:endParaRPr lang="en-US" altLang="zh-CN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388" y="250055"/>
            <a:ext cx="6482886" cy="478155"/>
          </a:xfrm>
        </p:spPr>
        <p:txBody>
          <a:bodyPr/>
          <a:p>
            <a:r>
              <a:rPr lang="en-US" altLang="zh-CN" dirty="0">
                <a:sym typeface="+mn-ea"/>
              </a:rPr>
              <a:t>2.3.2 </a:t>
            </a:r>
            <a:r>
              <a:rPr dirty="0">
                <a:sym typeface="+mn-ea"/>
              </a:rPr>
              <a:t>拓展：多模态方法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2860" y="969010"/>
            <a:ext cx="3357245" cy="4779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585" y="857250"/>
            <a:ext cx="925830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  <a:buClr>
                <a:srgbClr val="006C39"/>
              </a:buClr>
              <a:buFont typeface="Wingdings" panose="05000000000000000000" charset="0"/>
              <a:buNone/>
            </a:pPr>
            <a:r>
              <a:rPr lang="en-US"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PixT3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220" y="1642745"/>
            <a:ext cx="380682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图像编码器</a:t>
            </a:r>
            <a:r>
              <a:rPr lang="en-US" altLang="zh-CN" sz="2000"/>
              <a:t> - </a:t>
            </a:r>
            <a:r>
              <a:rPr lang="zh-CN" altLang="en-US" sz="2000"/>
              <a:t>文本解码器架构</a:t>
            </a:r>
            <a:endParaRPr lang="zh-CN" altLang="en-US" sz="2000"/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先将输入表格渲染成图像</a:t>
            </a:r>
            <a:endParaRPr lang="zh-CN" altLang="en-US" sz="2000"/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/>
              <a:t>使用ViT作为图像编码器</a:t>
            </a:r>
            <a:endParaRPr lang="zh-CN" altLang="en-US" sz="2000"/>
          </a:p>
          <a:p>
            <a:pPr marL="285750" indent="-28575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使用Transformer作为解码器，生成文本描述</a:t>
            </a:r>
            <a:endParaRPr lang="zh-CN" altLang="en-US" sz="2000"/>
          </a:p>
          <a:p>
            <a:pPr marL="285750" indent="-28575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设计了自监督学习目标，让模型更好地理解表格结构和语义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33705" y="5748020"/>
            <a:ext cx="8168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Alonso I, Agirre E, Lapata M. PixT3: Pixel-based Table-To-Text Generation[C]//Proceedings of the 62nd Annual Meeting of the Association for Computational Linguistics (Volume 1: Long Papers). 2024: 6721-6736.</a:t>
            </a:r>
            <a:endParaRPr lang="en-US" altLang="zh-CN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实验目的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3496" y="1509582"/>
            <a:ext cx="7577007" cy="342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 eaLnBrk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学习编码器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解码器架构的基本原理，了解编解码器架构适用的任务类型；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学习和理解注意力机制的原理，了解常用注意力机制的实现方式；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eaLnBrk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了解序列到序列任务的处理流程，使用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编码完成规定的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生成任务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实验目的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实验内容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实验任务</a:t>
            </a:r>
            <a:endParaRPr lang="zh-CN" altLang="en-US" dirty="0"/>
          </a:p>
        </p:txBody>
      </p:sp>
      <p:sp>
        <p:nvSpPr>
          <p:cNvPr id="9" name="Text Placeholder 33"/>
          <p:cNvSpPr txBox="1"/>
          <p:nvPr/>
        </p:nvSpPr>
        <p:spPr>
          <a:xfrm>
            <a:off x="433388" y="894730"/>
            <a:ext cx="7371045" cy="4887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33"/>
          <p:cNvSpPr txBox="1"/>
          <p:nvPr/>
        </p:nvSpPr>
        <p:spPr>
          <a:xfrm>
            <a:off x="472959" y="1481543"/>
            <a:ext cx="8198082" cy="21809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数据集收录了种类丰富的餐馆信息，餐馆信息以数据表的形式呈现。每一张数据表包含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3-8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个“属性名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属性值”对（如左图所示），需要生成符合表格信息的描述性文本。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数据集共有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种属性类型（如右图所示），且每张表格对应多个参考文本。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本实验提供的处理过的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数据集包含约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万条数据。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8" y="4088393"/>
            <a:ext cx="3534175" cy="261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02" y="3924471"/>
            <a:ext cx="5034860" cy="25023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实验任务</a:t>
            </a:r>
            <a:endParaRPr lang="zh-CN" altLang="en-US" dirty="0"/>
          </a:p>
        </p:txBody>
      </p:sp>
      <p:sp>
        <p:nvSpPr>
          <p:cNvPr id="9" name="Text Placeholder 33"/>
          <p:cNvSpPr txBox="1"/>
          <p:nvPr/>
        </p:nvSpPr>
        <p:spPr>
          <a:xfrm>
            <a:off x="433388" y="990596"/>
            <a:ext cx="7371045" cy="4887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33"/>
          <p:cNvSpPr txBox="1"/>
          <p:nvPr/>
        </p:nvSpPr>
        <p:spPr>
          <a:xfrm>
            <a:off x="415237" y="1565270"/>
            <a:ext cx="4429822" cy="318818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实验的训练集、验证集和测试集对应的文件分别为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trainset.csv, devset.csv, testset.csv.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其中训练集和验证集文件有</a:t>
            </a:r>
            <a:r>
              <a:rPr lang="en-US" altLang="zh-CN" sz="1800" spc="3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两列，分别对应数据表和参考文本；测试集只有</a:t>
            </a:r>
            <a:r>
              <a:rPr lang="en-US" altLang="zh-CN" sz="1800" spc="3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一列，对应数据表。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337" y="1565270"/>
            <a:ext cx="3220426" cy="2157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2" y="4753450"/>
            <a:ext cx="8057435" cy="1181757"/>
          </a:xfrm>
          <a:prstGeom prst="rect">
            <a:avLst/>
          </a:prstGeom>
        </p:spPr>
      </p:pic>
      <p:sp>
        <p:nvSpPr>
          <p:cNvPr id="7" name="箭头: 右 6"/>
          <p:cNvSpPr/>
          <p:nvPr/>
        </p:nvSpPr>
        <p:spPr>
          <a:xfrm>
            <a:off x="5096494" y="2101476"/>
            <a:ext cx="430085" cy="22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/>
          <p:cNvSpPr/>
          <p:nvPr/>
        </p:nvSpPr>
        <p:spPr>
          <a:xfrm>
            <a:off x="2709979" y="4108376"/>
            <a:ext cx="308683" cy="559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数据预处理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1221" y="876299"/>
            <a:ext cx="5808128" cy="5364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实验背景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构建模型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2673" y="2040543"/>
            <a:ext cx="6026083" cy="3395057"/>
          </a:xfrm>
          <a:prstGeom prst="rect">
            <a:avLst/>
          </a:prstGeom>
        </p:spPr>
      </p:pic>
      <p:sp>
        <p:nvSpPr>
          <p:cNvPr id="33" name="Text Placeholder 33"/>
          <p:cNvSpPr txBox="1"/>
          <p:nvPr/>
        </p:nvSpPr>
        <p:spPr>
          <a:xfrm>
            <a:off x="3003551" y="1472012"/>
            <a:ext cx="4900612" cy="4887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构建模型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3003551" y="1472012"/>
            <a:ext cx="4900612" cy="4887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解码器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73" y="1977719"/>
            <a:ext cx="6053715" cy="36209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训练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91" y="927100"/>
            <a:ext cx="5268678" cy="51549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训练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0" y="1592844"/>
            <a:ext cx="5807660" cy="39409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  <a:endParaRPr lang="zh-CN" altLang="en-US" sz="2000" b="1" dirty="0">
              <a:solidFill>
                <a:srgbClr val="D9D9D9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预测</a:t>
            </a:r>
            <a:endParaRPr lang="zh-CN" altLang="en-US" sz="2000" b="1" dirty="0">
              <a:solidFill>
                <a:srgbClr val="5C8F45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893" y="2086464"/>
            <a:ext cx="6136029" cy="28816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83496" y="1138418"/>
            <a:ext cx="7577007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 eaLnBrk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提示与建议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0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在序列化数据表时，可以考虑按行（或按列）展开之外序列化方法，同时编码表格的内容和结构；</a:t>
            </a:r>
            <a:endParaRPr lang="en-US" altLang="zh-CN" sz="20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训练数据中餐厅的名字有很多种，想要让模型在训练时不被各种各样的餐厅名字干扰，可以将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name, 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属性做</a:t>
            </a:r>
            <a:r>
              <a:rPr lang="zh-CN" altLang="en-US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去词化（</a:t>
            </a:r>
            <a:r>
              <a:rPr lang="en-US" altLang="zh-CN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Delexicalization</a:t>
            </a:r>
            <a:r>
              <a:rPr lang="zh-CN" altLang="en-US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例如把所有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的属性值换为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xname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的属性值换为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实现可以参考：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</a:pP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https://pytorch.org/tutorials/intermediate/seq2seq_translation_tutorial.html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（也可以参考实验二材料的示例实验报告）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实验提交要求</a:t>
            </a:r>
            <a:endParaRPr lang="zh-CN" altLang="en-US" dirty="0"/>
          </a:p>
        </p:txBody>
      </p:sp>
      <p:sp>
        <p:nvSpPr>
          <p:cNvPr id="4" name="Text Placeholder 33"/>
          <p:cNvSpPr txBox="1"/>
          <p:nvPr/>
        </p:nvSpPr>
        <p:spPr>
          <a:xfrm>
            <a:off x="433388" y="903517"/>
            <a:ext cx="8413578" cy="31851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提交文件压缩为一个压缩文件，命名格式为：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zh-CN" altLang="en-US" b="1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压缩文件内部分为三部分：</a:t>
            </a: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测试集预测结果文件：格式如下图所示，命名格式为：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</a:t>
            </a:r>
            <a:endParaRPr lang="zh-CN" altLang="en-US" b="1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代码文件：提交格式压缩包，只提交源代码文件，命名格式为：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实验报告文件：实验报告命名格式为：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.doc/docx/pdf</a:t>
            </a:r>
            <a:endParaRPr lang="zh-CN" altLang="en-US" b="1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en-US" altLang="zh-CN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：迟交者成绩将会按照此次实验原本成绩的</a:t>
            </a:r>
            <a:r>
              <a:rPr lang="en-US" altLang="zh-CN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进行计算。</a:t>
            </a:r>
            <a:endParaRPr lang="zh-CN" altLang="en-US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47" y="3924300"/>
            <a:ext cx="7679305" cy="211908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评分标准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  <a:endParaRPr lang="zh-CN" altLang="en-US" dirty="0"/>
          </a:p>
        </p:txBody>
      </p:sp>
      <p:sp>
        <p:nvSpPr>
          <p:cNvPr id="5" name="Text Placeholder 33"/>
          <p:cNvSpPr txBox="1"/>
          <p:nvPr/>
        </p:nvSpPr>
        <p:spPr>
          <a:xfrm>
            <a:off x="2944489" y="2667573"/>
            <a:ext cx="4612011" cy="158750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本实验满分为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其中基础得分为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评价指标为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BLEU-4.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  <a:endParaRPr lang="zh-CN" altLang="en-US" dirty="0"/>
          </a:p>
        </p:txBody>
      </p:sp>
      <p:sp>
        <p:nvSpPr>
          <p:cNvPr id="13" name="Text Placeholder 33"/>
          <p:cNvSpPr txBox="1"/>
          <p:nvPr/>
        </p:nvSpPr>
        <p:spPr>
          <a:xfrm>
            <a:off x="633087" y="1029632"/>
            <a:ext cx="7877821" cy="196156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是一种基于</a:t>
            </a:r>
            <a:r>
              <a:rPr lang="zh-CN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的指标，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计算时不考虑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候选文本的召回率。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BLEU-n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选取长度不同的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对候选文本进行综合评估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。该指标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评估候选文本是否正确使用了关键数据中的单词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通过高阶的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评估句子是否流畅。此外，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还引入了参数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Brevity Penalty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）惩罚长度过短的候选文本。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4541" y="3180542"/>
            <a:ext cx="4574912" cy="1694246"/>
            <a:chOff x="2284543" y="3835357"/>
            <a:chExt cx="4574912" cy="16942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284543" y="3835357"/>
                  <a:ext cx="4574912" cy="9840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𝐵𝑙𝑒𝑢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grow m:val="on"/>
                                    <m:limLoc m:val="undOvr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543" y="3835357"/>
                  <a:ext cx="4574912" cy="98405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284543" y="4819409"/>
                  <a:ext cx="4574912" cy="71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543" y="4819409"/>
                  <a:ext cx="4574912" cy="71019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33"/>
              <p:cNvSpPr txBox="1"/>
              <p:nvPr/>
            </p:nvSpPr>
            <p:spPr>
              <a:xfrm>
                <a:off x="633087" y="5064135"/>
                <a:ext cx="7877821" cy="10452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>
                <a:lvl1pPr defTabSz="685800">
                  <a:lnSpc>
                    <a:spcPct val="130000"/>
                  </a:lnSpc>
                  <a:defRPr sz="1600">
                    <a:solidFill>
                      <a:srgbClr val="595959"/>
                    </a:solidFill>
                  </a:defRPr>
                </a:lvl1pPr>
              </a:lstStyle>
              <a:p>
                <a:pPr algn="just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一般而言不同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权重相同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为候选文本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的得分，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为候选文本的长度，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为与候选文本长度最近接的参考文本的长度。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Text Placeholder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7" y="5064135"/>
                <a:ext cx="7877821" cy="1045223"/>
              </a:xfrm>
              <a:prstGeom prst="rect">
                <a:avLst/>
              </a:prstGeom>
              <a:blipFill rotWithShape="1">
                <a:blip r:embed="rId3"/>
                <a:stretch>
                  <a:fillRect l="-8" t="-1" b="-22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24124" y="2144850"/>
            <a:ext cx="8095752" cy="2744244"/>
            <a:chOff x="433388" y="1429881"/>
            <a:chExt cx="8095752" cy="1703321"/>
          </a:xfrm>
        </p:grpSpPr>
        <p:sp>
          <p:nvSpPr>
            <p:cNvPr id="11" name="内容占位符 1"/>
            <p:cNvSpPr txBox="1"/>
            <p:nvPr/>
          </p:nvSpPr>
          <p:spPr>
            <a:xfrm>
              <a:off x="793873" y="1684888"/>
              <a:ext cx="7659553" cy="1448314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50"/>
                </a:spcBef>
                <a:buNone/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序列到序列生成任务（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是指将一类序列映射到另一类序列的这样的任务。常见的序列到序列任务有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机器翻译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智能问答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、以及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文本摘要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等等。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半闭框 11"/>
            <p:cNvSpPr/>
            <p:nvPr/>
          </p:nvSpPr>
          <p:spPr>
            <a:xfrm>
              <a:off x="433388" y="1429881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半闭框 12"/>
            <p:cNvSpPr/>
            <p:nvPr/>
          </p:nvSpPr>
          <p:spPr>
            <a:xfrm flipH="1" flipV="1">
              <a:off x="8168655" y="2531765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69320" y="960030"/>
            <a:ext cx="8520901" cy="5897970"/>
            <a:chOff x="433387" y="926922"/>
            <a:chExt cx="8520901" cy="5897970"/>
          </a:xfrm>
        </p:grpSpPr>
        <p:grpSp>
          <p:nvGrpSpPr>
            <p:cNvPr id="2" name="组合 1"/>
            <p:cNvGrpSpPr/>
            <p:nvPr/>
          </p:nvGrpSpPr>
          <p:grpSpPr>
            <a:xfrm>
              <a:off x="433387" y="926922"/>
              <a:ext cx="7009945" cy="886983"/>
              <a:chOff x="544047" y="1167881"/>
              <a:chExt cx="7009945" cy="886983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44047" y="1167881"/>
                <a:ext cx="7009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i="1" dirty="0">
                    <a:solidFill>
                      <a:srgbClr val="5C8F45"/>
                    </a:solidFill>
                  </a:rPr>
                  <a:t>Candidate : the cat sat on the mat </a:t>
                </a:r>
                <a:endParaRPr lang="zh-CN" altLang="en-US" sz="2400" b="1" i="1" dirty="0">
                  <a:solidFill>
                    <a:srgbClr val="5C8F45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44048" y="1593199"/>
                <a:ext cx="7009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i="1" dirty="0">
                    <a:solidFill>
                      <a:srgbClr val="5C8F45"/>
                    </a:solidFill>
                  </a:rPr>
                  <a:t>Reference : the cat is on the mat </a:t>
                </a:r>
                <a:endParaRPr lang="zh-CN" altLang="en-US" sz="2400" b="1" i="1" dirty="0">
                  <a:solidFill>
                    <a:srgbClr val="5C8F45"/>
                  </a:solidFill>
                </a:endParaRPr>
              </a:p>
            </p:txBody>
          </p:sp>
        </p:grpSp>
        <p:sp>
          <p:nvSpPr>
            <p:cNvPr id="11" name="Text Placeholder 33"/>
            <p:cNvSpPr txBox="1"/>
            <p:nvPr/>
          </p:nvSpPr>
          <p:spPr>
            <a:xfrm>
              <a:off x="485809" y="1813905"/>
              <a:ext cx="7650607" cy="501098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defTabSz="685800">
                <a:lnSpc>
                  <a:spcPct val="130000"/>
                </a:lnSpc>
                <a:defRPr sz="1600">
                  <a:solidFill>
                    <a:srgbClr val="595959"/>
                  </a:solidFill>
                </a:defRPr>
              </a:lvl1pPr>
            </a:lstStyle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Candidate Unigram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sat,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}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Reference Unigram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is,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}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5/6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Candidate 2-gram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cat sat, sat on,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 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mat 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Reference 2-gram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cat is, is on,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 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mat 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3/5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Bleu-2: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33388" y="5496008"/>
                  <a:ext cx="5441262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𝑙𝑒𝑢</m:t>
                        </m:r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⋅ⅇ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xp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86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88" y="5496008"/>
                  <a:ext cx="5441262" cy="714683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2375" y="1096200"/>
              <a:ext cx="3021913" cy="17327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Table2Text</a:t>
            </a:r>
            <a:r>
              <a:rPr lang="zh-CN" altLang="en-US" dirty="0"/>
              <a:t>任务评分标准</a:t>
            </a:r>
            <a:endParaRPr lang="zh-CN" altLang="en-US" dirty="0"/>
          </a:p>
        </p:txBody>
      </p:sp>
      <p:sp>
        <p:nvSpPr>
          <p:cNvPr id="9" name="Text Placeholder 33"/>
          <p:cNvSpPr txBox="1"/>
          <p:nvPr/>
        </p:nvSpPr>
        <p:spPr>
          <a:xfrm>
            <a:off x="433388" y="1258482"/>
            <a:ext cx="7877821" cy="46761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评价指标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BLEU-4 (https://github.com/tuetschek/e2e-metrics)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基础要求（满足基础要求实验分数为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(1)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实验提交物完整（生成结果、代码、实验报告）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(2)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（测试集）得分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0.20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(3)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实验报告结构清晰、内容完整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加分项（在基础得分上累加，最高累加到本实验的满分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(1)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0.40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(2)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0.60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//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(1)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的基础上累计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(3)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Attention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效果并进行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可视化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(4)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复现性能好的模型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自己的模型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有创新的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设计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+1~2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(5)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代码规范，可读性好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(6)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实验报告实验描述充实，结果分析详尽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2135"/>
          <a:stretch>
            <a:fillRect/>
          </a:stretch>
        </p:blipFill>
        <p:spPr>
          <a:xfrm>
            <a:off x="6977396" y="3736942"/>
            <a:ext cx="2079242" cy="25031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826204" y="3864381"/>
            <a:ext cx="1491599" cy="1491599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5252908" y="4538042"/>
              <a:ext cx="16861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谢谢</a:t>
              </a:r>
              <a:endParaRPr lang="zh-CN" altLang="en-US" sz="2000" b="1" dirty="0">
                <a:solidFill>
                  <a:srgbClr val="E7D7B7"/>
                </a:solidFill>
                <a:effectLst>
                  <a:outerShdw blurRad="12700" dist="254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  <a:endParaRPr lang="zh-CN" altLang="en-US" dirty="0"/>
          </a:p>
        </p:txBody>
      </p:sp>
      <p:sp>
        <p:nvSpPr>
          <p:cNvPr id="14" name="Text Placeholder 33"/>
          <p:cNvSpPr txBox="1"/>
          <p:nvPr/>
        </p:nvSpPr>
        <p:spPr>
          <a:xfrm>
            <a:off x="633089" y="1644118"/>
            <a:ext cx="7877821" cy="314175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一般采用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架构处理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生成任务。一个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任务的处理流程为：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训练前，分别构建输入和输出语料的词典；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训练时，先将输入和输出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，然后将分词后的序列根据词典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转化成对应的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，送入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架构训练。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33388" y="237418"/>
            <a:ext cx="6482886" cy="480131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1193762" y="3116456"/>
            <a:ext cx="2765926" cy="936510"/>
          </a:xfrm>
          <a:prstGeom prst="roundRect">
            <a:avLst/>
          </a:prstGeom>
          <a:noFill/>
          <a:ln w="28575">
            <a:solidFill>
              <a:srgbClr val="D9E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04635" y="3230768"/>
            <a:ext cx="194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rgbClr val="5C8F45"/>
                </a:solidFill>
              </a:rPr>
              <a:t>Encoder</a:t>
            </a:r>
            <a:endParaRPr lang="zh-CN" altLang="en-US" sz="4000" b="1" i="1" dirty="0">
              <a:solidFill>
                <a:srgbClr val="5C8F45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06245" y="53797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happy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86201" y="5379700"/>
            <a:ext cx="140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birthday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6245" y="455365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8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34880" y="4552773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10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32" name="箭头: 右 31"/>
          <p:cNvSpPr/>
          <p:nvPr/>
        </p:nvSpPr>
        <p:spPr>
          <a:xfrm rot="16200000">
            <a:off x="6396844" y="516134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/>
          <p:cNvSpPr/>
          <p:nvPr/>
        </p:nvSpPr>
        <p:spPr>
          <a:xfrm rot="16200000">
            <a:off x="7425479" y="512780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 rot="16200000">
            <a:off x="6396844" y="428739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箭头: 右 36"/>
          <p:cNvSpPr/>
          <p:nvPr/>
        </p:nvSpPr>
        <p:spPr>
          <a:xfrm rot="16200000">
            <a:off x="7425479" y="4281568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/>
          <p:cNvSpPr/>
          <p:nvPr/>
        </p:nvSpPr>
        <p:spPr>
          <a:xfrm>
            <a:off x="4092224" y="3287271"/>
            <a:ext cx="925303" cy="588063"/>
          </a:xfrm>
          <a:prstGeom prst="rightArrow">
            <a:avLst/>
          </a:prstGeom>
          <a:gradFill>
            <a:gsLst>
              <a:gs pos="38000">
                <a:srgbClr val="E1E3C0"/>
              </a:gs>
              <a:gs pos="47000">
                <a:srgbClr val="EADBAB"/>
              </a:gs>
              <a:gs pos="0">
                <a:srgbClr val="D9EAD3"/>
              </a:gs>
              <a:gs pos="100000">
                <a:srgbClr val="FFC87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3999306" y="3381247"/>
            <a:ext cx="97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/>
              <a:t>C</a:t>
            </a:r>
            <a:endParaRPr lang="zh-CN" altLang="en-US" sz="2000" b="1" i="1" dirty="0"/>
          </a:p>
        </p:txBody>
      </p:sp>
      <p:sp>
        <p:nvSpPr>
          <p:cNvPr id="17" name="矩形: 圆角 16"/>
          <p:cNvSpPr/>
          <p:nvPr/>
        </p:nvSpPr>
        <p:spPr>
          <a:xfrm>
            <a:off x="5184312" y="3116456"/>
            <a:ext cx="2765926" cy="936510"/>
          </a:xfrm>
          <a:prstGeom prst="roundRect">
            <a:avLst/>
          </a:prstGeom>
          <a:noFill/>
          <a:ln w="28575">
            <a:solidFill>
              <a:srgbClr val="FFC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95185" y="3230768"/>
            <a:ext cx="194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Decoder</a:t>
            </a:r>
            <a:endParaRPr lang="zh-CN" altLang="en-US" sz="4000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箭头: 右 40"/>
          <p:cNvSpPr/>
          <p:nvPr/>
        </p:nvSpPr>
        <p:spPr>
          <a:xfrm rot="16200000">
            <a:off x="1282078" y="513161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箭头: 右 41"/>
          <p:cNvSpPr/>
          <p:nvPr/>
        </p:nvSpPr>
        <p:spPr>
          <a:xfrm rot="16200000">
            <a:off x="2017018" y="5131614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/>
          <p:cNvSpPr/>
          <p:nvPr/>
        </p:nvSpPr>
        <p:spPr>
          <a:xfrm rot="16200000">
            <a:off x="2688190" y="513161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91479" y="4549828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7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26419" y="4549828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11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97591" y="454982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5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9" name="箭头: 右 48"/>
          <p:cNvSpPr/>
          <p:nvPr/>
        </p:nvSpPr>
        <p:spPr>
          <a:xfrm rot="16200000">
            <a:off x="1282078" y="430322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箭头: 右 49"/>
          <p:cNvSpPr/>
          <p:nvPr/>
        </p:nvSpPr>
        <p:spPr>
          <a:xfrm rot="16200000">
            <a:off x="2017018" y="430322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/>
          <p:cNvSpPr/>
          <p:nvPr/>
        </p:nvSpPr>
        <p:spPr>
          <a:xfrm rot="16200000">
            <a:off x="2688190" y="4303221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91479" y="5379702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生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26419" y="5379702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日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397591" y="53797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快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56" name="箭头: 右 55"/>
          <p:cNvSpPr/>
          <p:nvPr/>
        </p:nvSpPr>
        <p:spPr>
          <a:xfrm rot="16200000">
            <a:off x="3423130" y="513161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132531" y="4549827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17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58" name="箭头: 右 57"/>
          <p:cNvSpPr/>
          <p:nvPr/>
        </p:nvSpPr>
        <p:spPr>
          <a:xfrm rot="16200000">
            <a:off x="3423130" y="430322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132531" y="5379701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乐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01345" y="538605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&lt;sos&gt;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001345" y="456000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0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40" name="箭头: 右 39"/>
          <p:cNvSpPr/>
          <p:nvPr/>
        </p:nvSpPr>
        <p:spPr>
          <a:xfrm rot="16200000">
            <a:off x="5291944" y="516769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/>
          <p:cNvSpPr/>
          <p:nvPr/>
        </p:nvSpPr>
        <p:spPr>
          <a:xfrm rot="16200000">
            <a:off x="5291944" y="429374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箭头: 右 47"/>
          <p:cNvSpPr/>
          <p:nvPr/>
        </p:nvSpPr>
        <p:spPr>
          <a:xfrm rot="16200000">
            <a:off x="5291944" y="271018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001345" y="21284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箭头: 右 59"/>
          <p:cNvSpPr/>
          <p:nvPr/>
        </p:nvSpPr>
        <p:spPr>
          <a:xfrm rot="16200000">
            <a:off x="5291944" y="1881794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5001345" y="126115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happy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箭头: 右 63"/>
          <p:cNvSpPr/>
          <p:nvPr/>
        </p:nvSpPr>
        <p:spPr>
          <a:xfrm rot="16200000">
            <a:off x="6396844" y="271018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106245" y="21284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箭头: 右 65"/>
          <p:cNvSpPr/>
          <p:nvPr/>
        </p:nvSpPr>
        <p:spPr>
          <a:xfrm rot="16200000">
            <a:off x="6396844" y="1881794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5959802" y="1261150"/>
            <a:ext cx="127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birthday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68" name="箭头: 右 67"/>
          <p:cNvSpPr/>
          <p:nvPr/>
        </p:nvSpPr>
        <p:spPr>
          <a:xfrm rot="16200000">
            <a:off x="7420921" y="271639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7130322" y="2134611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箭头: 右 69"/>
          <p:cNvSpPr/>
          <p:nvPr/>
        </p:nvSpPr>
        <p:spPr>
          <a:xfrm rot="16200000">
            <a:off x="7420921" y="188800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6983879" y="1267361"/>
            <a:ext cx="127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&lt;eos&gt;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34267" y="2332599"/>
            <a:ext cx="8075465" cy="2565549"/>
            <a:chOff x="433388" y="1429881"/>
            <a:chExt cx="8075465" cy="1592407"/>
          </a:xfrm>
        </p:grpSpPr>
        <p:sp>
          <p:nvSpPr>
            <p:cNvPr id="11" name="内容占位符 1"/>
            <p:cNvSpPr txBox="1"/>
            <p:nvPr/>
          </p:nvSpPr>
          <p:spPr>
            <a:xfrm>
              <a:off x="593344" y="1573974"/>
              <a:ext cx="7659553" cy="1448314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50"/>
                </a:spcBef>
                <a:buNone/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结构化数据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Structured Data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）是指以有组织的结构存储的数据。常见的结构化数据包括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等等。它们在日常生活中有着很广泛的应用。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00000"/>
                </a:lnSpc>
                <a:spcBef>
                  <a:spcPts val="450"/>
                </a:spcBef>
                <a:buNone/>
                <a:defRPr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半闭框 11"/>
            <p:cNvSpPr/>
            <p:nvPr/>
          </p:nvSpPr>
          <p:spPr>
            <a:xfrm>
              <a:off x="433388" y="1429881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半闭框 12"/>
            <p:cNvSpPr/>
            <p:nvPr/>
          </p:nvSpPr>
          <p:spPr>
            <a:xfrm flipH="1" flipV="1">
              <a:off x="8148368" y="2400719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69693" y="1084758"/>
            <a:ext cx="8604609" cy="4688484"/>
            <a:chOff x="572081" y="1432753"/>
            <a:chExt cx="7999837" cy="424584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2081" y="1432753"/>
              <a:ext cx="7999837" cy="424584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927276" y="4793320"/>
              <a:ext cx="3622655" cy="8386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88519" y="5579980"/>
            <a:ext cx="516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代码（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语句）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5598" y="5370309"/>
            <a:ext cx="274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2994" y="5370309"/>
            <a:ext cx="274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933832" y="1552922"/>
            <a:ext cx="3979303" cy="3586938"/>
            <a:chOff x="3349648" y="1007422"/>
            <a:chExt cx="4954440" cy="4385954"/>
          </a:xfrm>
        </p:grpSpPr>
        <p:grpSp>
          <p:nvGrpSpPr>
            <p:cNvPr id="12" name="组合 11"/>
            <p:cNvGrpSpPr/>
            <p:nvPr/>
          </p:nvGrpSpPr>
          <p:grpSpPr>
            <a:xfrm>
              <a:off x="5163787" y="2962893"/>
              <a:ext cx="1134094" cy="1080655"/>
              <a:chOff x="3544784" y="2244436"/>
              <a:chExt cx="1134094" cy="108065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557832" y="2483738"/>
                <a:ext cx="1107996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北理工</a:t>
                </a:r>
                <a:endParaRPr lang="zh-CN" altLang="en-US" sz="24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150738" y="1007422"/>
              <a:ext cx="1134094" cy="1080655"/>
              <a:chOff x="3544784" y="2244436"/>
              <a:chExt cx="1134094" cy="1080655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711720" y="2553930"/>
                <a:ext cx="800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北京</a:t>
                </a:r>
                <a:endParaRPr lang="zh-CN" altLang="en-US" sz="2400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349648" y="4312721"/>
              <a:ext cx="1134094" cy="1080655"/>
              <a:chOff x="3544784" y="2244436"/>
              <a:chExt cx="1134094" cy="1080655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816717" y="2553930"/>
                <a:ext cx="590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/>
                  <a:t>BIT</a:t>
                </a:r>
                <a:endParaRPr lang="zh-CN" altLang="en-US" sz="2400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928079" y="4312721"/>
              <a:ext cx="1134094" cy="1080655"/>
              <a:chOff x="3544784" y="2244436"/>
              <a:chExt cx="1134094" cy="108065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711721" y="255393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张军</a:t>
                </a:r>
                <a:endParaRPr lang="zh-CN" altLang="en-US" sz="2400" dirty="0"/>
              </a:p>
            </p:txBody>
          </p:sp>
        </p:grpSp>
        <p:cxnSp>
          <p:nvCxnSpPr>
            <p:cNvPr id="18" name="直接箭头连接符 17"/>
            <p:cNvCxnSpPr>
              <a:stCxn id="30" idx="0"/>
              <a:endCxn id="28" idx="4"/>
            </p:cNvCxnSpPr>
            <p:nvPr/>
          </p:nvCxnSpPr>
          <p:spPr>
            <a:xfrm flipH="1" flipV="1">
              <a:off x="5717785" y="2088077"/>
              <a:ext cx="13049" cy="87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30" idx="3"/>
            </p:cNvCxnSpPr>
            <p:nvPr/>
          </p:nvCxnSpPr>
          <p:spPr>
            <a:xfrm flipH="1">
              <a:off x="4370119" y="3885290"/>
              <a:ext cx="959752" cy="6734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24" idx="1"/>
            </p:cNvCxnSpPr>
            <p:nvPr/>
          </p:nvCxnSpPr>
          <p:spPr>
            <a:xfrm>
              <a:off x="6222670" y="3791007"/>
              <a:ext cx="871493" cy="679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724309" y="231800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位置</a:t>
              </a:r>
              <a:endParaRPr lang="zh-CN" altLang="en-US" sz="24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65651" y="36713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简称</a:t>
              </a:r>
              <a:endParaRPr lang="zh-CN" altLang="en-US" sz="24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41378" y="3696309"/>
              <a:ext cx="1762710" cy="564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党委书记</a:t>
              </a:r>
              <a:endParaRPr lang="zh-CN" altLang="en-US" sz="2400" dirty="0"/>
            </a:p>
          </p:txBody>
        </p:sp>
      </p:grpSp>
      <p:graphicFrame>
        <p:nvGraphicFramePr>
          <p:cNvPr id="32" name="表格 4"/>
          <p:cNvGraphicFramePr>
            <a:graphicFrameLocks noGrp="1"/>
          </p:cNvGraphicFramePr>
          <p:nvPr/>
        </p:nvGraphicFramePr>
        <p:xfrm>
          <a:off x="360898" y="1434756"/>
          <a:ext cx="4035960" cy="370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320"/>
                <a:gridCol w="1345320"/>
                <a:gridCol w="1345320"/>
              </a:tblGrid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姓名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学院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年龄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小张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计算机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19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小李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自动化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20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小王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数学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21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5185</Words>
  <Application>WPS 演示</Application>
  <PresentationFormat>全屏显示(4:3)</PresentationFormat>
  <Paragraphs>523</Paragraphs>
  <Slides>42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Century Gothic</vt:lpstr>
      <vt:lpstr>Calibri</vt:lpstr>
      <vt:lpstr>等线</vt:lpstr>
      <vt:lpstr>Arial Unicode MS</vt:lpstr>
      <vt:lpstr>等线 Light</vt:lpstr>
      <vt:lpstr>Calibri Light</vt:lpstr>
      <vt:lpstr>Cambria Math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1.1 序列到序列生成任务</vt:lpstr>
      <vt:lpstr>1.1 序列到序列生成任务</vt:lpstr>
      <vt:lpstr>1.1 序列到序列生成任务</vt:lpstr>
      <vt:lpstr>1.2 结构化数据</vt:lpstr>
      <vt:lpstr>1.2 结构化数据</vt:lpstr>
      <vt:lpstr>1.2 结构化数据</vt:lpstr>
      <vt:lpstr>1.2 结构化数据</vt:lpstr>
      <vt:lpstr>1.3 结构化数据相关的Seq2Seq任务</vt:lpstr>
      <vt:lpstr>1.3 结构化数据相关的Seq2Seq任务</vt:lpstr>
      <vt:lpstr>1.3 结构化数据相关的Seq2Seq任务</vt:lpstr>
      <vt:lpstr>1.3 结构化数据相关的Seq2Seq任务</vt:lpstr>
      <vt:lpstr>PowerPoint 演示文稿</vt:lpstr>
      <vt:lpstr>2.1 Encoder-Decoder架构</vt:lpstr>
      <vt:lpstr>2.1 Encoder-Decoder架构</vt:lpstr>
      <vt:lpstr>2.2 Attention机制</vt:lpstr>
      <vt:lpstr>2.2 Attention机制</vt:lpstr>
      <vt:lpstr>2.3 拓展：其他思路</vt:lpstr>
      <vt:lpstr>2.3.1 拓展：基于提示的方法</vt:lpstr>
      <vt:lpstr>2.3.1 拓展：基于提示的方法</vt:lpstr>
      <vt:lpstr>2.3.2 拓展：多模态方法</vt:lpstr>
      <vt:lpstr>PowerPoint 演示文稿</vt:lpstr>
      <vt:lpstr>3. 实验目的</vt:lpstr>
      <vt:lpstr>PowerPoint 演示文稿</vt:lpstr>
      <vt:lpstr>4.1 实验任务</vt:lpstr>
      <vt:lpstr>4.1 实验任务</vt:lpstr>
      <vt:lpstr>4.2 实验流程</vt:lpstr>
      <vt:lpstr>4.2 实验流程</vt:lpstr>
      <vt:lpstr>4.2 实验流程</vt:lpstr>
      <vt:lpstr>4.2 实验流程</vt:lpstr>
      <vt:lpstr>4.2 实验流程</vt:lpstr>
      <vt:lpstr>4.2 实验流程</vt:lpstr>
      <vt:lpstr>4.2 实验流程</vt:lpstr>
      <vt:lpstr>4.3 实验提交要求</vt:lpstr>
      <vt:lpstr>PowerPoint 演示文稿</vt:lpstr>
      <vt:lpstr>5.1 评分标准概述</vt:lpstr>
      <vt:lpstr>5.1 评分标准概述</vt:lpstr>
      <vt:lpstr>5.1 评分标准概述</vt:lpstr>
      <vt:lpstr>5.2 Table2Text任务评分标准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.</cp:lastModifiedBy>
  <cp:revision>715</cp:revision>
  <dcterms:created xsi:type="dcterms:W3CDTF">2016-11-28T11:30:00Z</dcterms:created>
  <dcterms:modified xsi:type="dcterms:W3CDTF">2025-04-10T17:08:05Z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2A2ACF27F0A741A98310618FE4D8A7F3_13</vt:lpwstr>
  </property>
  <property fmtid="{D5CDD505-2E9C-101B-9397-08002B2CF9AE}" pid="12" name="KSOProductBuildVer">
    <vt:lpwstr>2052-12.1.0.20305</vt:lpwstr>
  </property>
</Properties>
</file>